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57" r:id="rId4"/>
    <p:sldId id="267" r:id="rId5"/>
    <p:sldId id="258" r:id="rId6"/>
    <p:sldId id="259"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73" autoAdjust="0"/>
    <p:restoredTop sz="94660"/>
  </p:normalViewPr>
  <p:slideViewPr>
    <p:cSldViewPr snapToGrid="0">
      <p:cViewPr varScale="1">
        <p:scale>
          <a:sx n="45" d="100"/>
          <a:sy n="45" d="100"/>
        </p:scale>
        <p:origin x="8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11/15/2016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11/15/2016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11/15/2016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11/15/2016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11/15/2016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11/15/2016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11/15/2016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11/15/2016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11/15/2016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11/15/2016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11/15/2016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11/15/2016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11/15/2016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11/15/2016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11/15/2016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11/15/2016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11/15/2016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11/15/2016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10825" y="375044"/>
            <a:ext cx="9144000" cy="1323439"/>
          </a:xfrm>
          <a:prstGeom prst="rect">
            <a:avLst/>
          </a:prstGeom>
          <a:noFill/>
        </p:spPr>
        <p:txBody>
          <a:bodyPr wrap="square" rtlCol="0">
            <a:spAutoFit/>
          </a:bodyPr>
          <a:lstStyle/>
          <a:p>
            <a:pPr lvl="0"/>
            <a:r>
              <a:rPr lang="en-US" sz="4000" dirty="0">
                <a:solidFill>
                  <a:prstClr val="white"/>
                </a:solidFill>
                <a:latin typeface="Century Gothic" panose="020B0502020202020204"/>
              </a:rPr>
              <a:t>North Carolina Professional    </a:t>
            </a:r>
          </a:p>
          <a:p>
            <a:pPr lvl="0"/>
            <a:r>
              <a:rPr lang="en-US" sz="4000" dirty="0">
                <a:solidFill>
                  <a:prstClr val="white"/>
                </a:solidFill>
                <a:latin typeface="Century Gothic" panose="020B0502020202020204"/>
              </a:rPr>
              <a:t>      Teaching Standards</a:t>
            </a:r>
          </a:p>
        </p:txBody>
      </p:sp>
      <p:sp>
        <p:nvSpPr>
          <p:cNvPr id="13" name="TextBox 12"/>
          <p:cNvSpPr txBox="1"/>
          <p:nvPr/>
        </p:nvSpPr>
        <p:spPr>
          <a:xfrm>
            <a:off x="1130415" y="5410099"/>
            <a:ext cx="9526137" cy="1323439"/>
          </a:xfrm>
          <a:prstGeom prst="rect">
            <a:avLst/>
          </a:prstGeom>
          <a:noFill/>
        </p:spPr>
        <p:txBody>
          <a:bodyPr wrap="square" rtlCol="0">
            <a:spAutoFit/>
          </a:bodyPr>
          <a:lstStyle/>
          <a:p>
            <a:r>
              <a:rPr lang="en-US" sz="4000" dirty="0">
                <a:latin typeface="Century Gothic" panose="020B0502020202020204" pitchFamily="34" charset="0"/>
              </a:rPr>
              <a:t>      National Educational Technology </a:t>
            </a:r>
          </a:p>
          <a:p>
            <a:r>
              <a:rPr lang="en-US" sz="4000" dirty="0">
                <a:latin typeface="Century Gothic" panose="020B0502020202020204" pitchFamily="34" charset="0"/>
              </a:rPr>
              <a:t>               Standards for Teachers </a:t>
            </a:r>
          </a:p>
        </p:txBody>
      </p:sp>
      <p:pic>
        <p:nvPicPr>
          <p:cNvPr id="14" name="Picture 13"/>
          <p:cNvPicPr>
            <a:picLocks noChangeAspect="1"/>
          </p:cNvPicPr>
          <p:nvPr/>
        </p:nvPicPr>
        <p:blipFill>
          <a:blip r:embed="rId2"/>
          <a:stretch>
            <a:fillRect/>
          </a:stretch>
        </p:blipFill>
        <p:spPr>
          <a:xfrm>
            <a:off x="4373001" y="1893277"/>
            <a:ext cx="3322028" cy="3322028"/>
          </a:xfrm>
          <a:prstGeom prst="rect">
            <a:avLst/>
          </a:prstGeom>
        </p:spPr>
      </p:pic>
    </p:spTree>
    <p:extLst>
      <p:ext uri="{BB962C8B-B14F-4D97-AF65-F5344CB8AC3E}">
        <p14:creationId xmlns:p14="http://schemas.microsoft.com/office/powerpoint/2010/main" val="3300361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0087" y="450166"/>
            <a:ext cx="10808473" cy="1200329"/>
          </a:xfrm>
          <a:prstGeom prst="rect">
            <a:avLst/>
          </a:prstGeom>
          <a:noFill/>
        </p:spPr>
        <p:txBody>
          <a:bodyPr wrap="square" rtlCol="0">
            <a:spAutoFit/>
          </a:bodyPr>
          <a:lstStyle/>
          <a:p>
            <a:r>
              <a:rPr lang="en-US" sz="3600" u="sng" dirty="0"/>
              <a:t>STANDARD SIX: Teachers Contribute to the Academic   </a:t>
            </a:r>
          </a:p>
          <a:p>
            <a:r>
              <a:rPr lang="en-US" sz="3600" dirty="0"/>
              <a:t>                                   </a:t>
            </a:r>
            <a:r>
              <a:rPr lang="en-US" sz="3600" u="sng" dirty="0"/>
              <a:t>Success of Students</a:t>
            </a:r>
          </a:p>
        </p:txBody>
      </p:sp>
      <p:sp>
        <p:nvSpPr>
          <p:cNvPr id="3" name="TextBox 2"/>
          <p:cNvSpPr txBox="1"/>
          <p:nvPr/>
        </p:nvSpPr>
        <p:spPr>
          <a:xfrm>
            <a:off x="838862" y="1852406"/>
            <a:ext cx="10190922" cy="2062103"/>
          </a:xfrm>
          <a:prstGeom prst="rect">
            <a:avLst/>
          </a:prstGeom>
          <a:noFill/>
        </p:spPr>
        <p:txBody>
          <a:bodyPr wrap="square" rtlCol="0">
            <a:spAutoFit/>
          </a:bodyPr>
          <a:lstStyle/>
          <a:p>
            <a:pPr marL="457200" indent="-457200">
              <a:buFont typeface="Wingdings" panose="05000000000000000000" pitchFamily="2" charset="2"/>
              <a:buChar char="Ø"/>
            </a:pPr>
            <a:r>
              <a:rPr lang="en-US" sz="3200" dirty="0"/>
              <a:t>The work of the teacher results in acceptable, measurable progress for students based on established performance expectations using appropriate data to demonstrate growth.</a:t>
            </a:r>
          </a:p>
        </p:txBody>
      </p:sp>
      <p:pic>
        <p:nvPicPr>
          <p:cNvPr id="4" name="Picture 3"/>
          <p:cNvPicPr>
            <a:picLocks noChangeAspect="1"/>
          </p:cNvPicPr>
          <p:nvPr/>
        </p:nvPicPr>
        <p:blipFill>
          <a:blip r:embed="rId2"/>
          <a:stretch>
            <a:fillRect/>
          </a:stretch>
        </p:blipFill>
        <p:spPr>
          <a:xfrm>
            <a:off x="1125416" y="4261627"/>
            <a:ext cx="9200270" cy="2316237"/>
          </a:xfrm>
          <a:prstGeom prst="rect">
            <a:avLst/>
          </a:prstGeom>
        </p:spPr>
      </p:pic>
    </p:spTree>
    <p:extLst>
      <p:ext uri="{BB962C8B-B14F-4D97-AF65-F5344CB8AC3E}">
        <p14:creationId xmlns:p14="http://schemas.microsoft.com/office/powerpoint/2010/main" val="1089433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792" y="132522"/>
            <a:ext cx="11820939" cy="1077218"/>
          </a:xfrm>
          <a:prstGeom prst="rect">
            <a:avLst/>
          </a:prstGeom>
          <a:noFill/>
        </p:spPr>
        <p:txBody>
          <a:bodyPr wrap="square" rtlCol="0">
            <a:spAutoFit/>
          </a:bodyPr>
          <a:lstStyle/>
          <a:p>
            <a:r>
              <a:rPr lang="en-US" sz="3200" b="1" u="sng" dirty="0"/>
              <a:t>Why do we have National Educational Technology Standards for Teachers?</a:t>
            </a:r>
          </a:p>
        </p:txBody>
      </p:sp>
      <p:sp>
        <p:nvSpPr>
          <p:cNvPr id="4" name="TextBox 3"/>
          <p:cNvSpPr txBox="1"/>
          <p:nvPr/>
        </p:nvSpPr>
        <p:spPr>
          <a:xfrm>
            <a:off x="-19878" y="1209740"/>
            <a:ext cx="12211878" cy="5786199"/>
          </a:xfrm>
          <a:prstGeom prst="rect">
            <a:avLst/>
          </a:prstGeom>
          <a:noFill/>
        </p:spPr>
        <p:txBody>
          <a:bodyPr wrap="square" rtlCol="0">
            <a:spAutoFit/>
          </a:bodyPr>
          <a:lstStyle/>
          <a:p>
            <a:pPr marL="457200" indent="-457200">
              <a:buFont typeface="Wingdings" panose="05000000000000000000" pitchFamily="2" charset="2"/>
              <a:buChar char="Ø"/>
            </a:pPr>
            <a:r>
              <a:rPr lang="en-US" sz="3200" dirty="0"/>
              <a:t>The International Society for Technology in Education issued its National Educational Technology Standards for Teachers to define the new skills and pedagogical insights educators need to teach, work and learn in the digital age.</a:t>
            </a:r>
          </a:p>
          <a:p>
            <a:endParaRPr lang="en-US" dirty="0"/>
          </a:p>
          <a:p>
            <a:pPr marL="457200" indent="-457200">
              <a:buFont typeface="Wingdings" panose="05000000000000000000" pitchFamily="2" charset="2"/>
              <a:buChar char="Ø"/>
            </a:pPr>
            <a:r>
              <a:rPr lang="en-US" sz="3200" dirty="0"/>
              <a:t>The ISTE Standards work together to support educators, students and leaders with clear guidelines for the skills and knowledge necessary to move away from the factory model. </a:t>
            </a:r>
          </a:p>
          <a:p>
            <a:endParaRPr lang="en-US" dirty="0"/>
          </a:p>
          <a:p>
            <a:pPr marL="457200" indent="-457200">
              <a:buFont typeface="Wingdings" panose="05000000000000000000" pitchFamily="2" charset="2"/>
              <a:buChar char="Ø"/>
            </a:pPr>
            <a:r>
              <a:rPr lang="en-US" sz="3200" dirty="0"/>
              <a:t>Effective teachers model and apply the ISTE standards as they design, implement, and assess learning experiences to engage students and improve learning</a:t>
            </a:r>
            <a:endParaRPr lang="en-US" sz="3200" dirty="0"/>
          </a:p>
        </p:txBody>
      </p:sp>
    </p:spTree>
    <p:extLst>
      <p:ext uri="{BB962C8B-B14F-4D97-AF65-F5344CB8AC3E}">
        <p14:creationId xmlns:p14="http://schemas.microsoft.com/office/powerpoint/2010/main" val="2976080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2258396" cy="6963508"/>
          </a:xfrm>
          <a:prstGeom prst="rect">
            <a:avLst/>
          </a:prstGeom>
        </p:spPr>
      </p:pic>
    </p:spTree>
    <p:extLst>
      <p:ext uri="{BB962C8B-B14F-4D97-AF65-F5344CB8AC3E}">
        <p14:creationId xmlns:p14="http://schemas.microsoft.com/office/powerpoint/2010/main" val="1706081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296" y="450574"/>
            <a:ext cx="11595652" cy="1077218"/>
          </a:xfrm>
          <a:prstGeom prst="rect">
            <a:avLst/>
          </a:prstGeom>
          <a:noFill/>
        </p:spPr>
        <p:txBody>
          <a:bodyPr wrap="square" rtlCol="0">
            <a:spAutoFit/>
          </a:bodyPr>
          <a:lstStyle/>
          <a:p>
            <a:r>
              <a:rPr lang="en-US" sz="3200" b="1" u="sng" dirty="0"/>
              <a:t>STANDARD ONE: Facilitate and  Inspire Student Learning and Creativity.</a:t>
            </a:r>
          </a:p>
        </p:txBody>
      </p:sp>
      <p:sp>
        <p:nvSpPr>
          <p:cNvPr id="3" name="TextBox 2"/>
          <p:cNvSpPr txBox="1"/>
          <p:nvPr/>
        </p:nvSpPr>
        <p:spPr>
          <a:xfrm>
            <a:off x="133338" y="1527792"/>
            <a:ext cx="7739269" cy="5262979"/>
          </a:xfrm>
          <a:prstGeom prst="rect">
            <a:avLst/>
          </a:prstGeom>
          <a:noFill/>
        </p:spPr>
        <p:txBody>
          <a:bodyPr wrap="square" rtlCol="0">
            <a:spAutoFit/>
          </a:bodyPr>
          <a:lstStyle/>
          <a:p>
            <a:pPr marL="342900" indent="-342900">
              <a:buFont typeface="Wingdings" panose="05000000000000000000" pitchFamily="2" charset="2"/>
              <a:buChar char="Ø"/>
            </a:pPr>
            <a:r>
              <a:rPr lang="en-US" sz="2400" dirty="0"/>
              <a:t>Promote, support, and model creative and innovative thinking and inventiveness.</a:t>
            </a:r>
          </a:p>
          <a:p>
            <a:endParaRPr lang="en-US" sz="2400" dirty="0"/>
          </a:p>
          <a:p>
            <a:pPr marL="342900" indent="-342900">
              <a:buFont typeface="Wingdings" panose="05000000000000000000" pitchFamily="2" charset="2"/>
              <a:buChar char="Ø"/>
            </a:pPr>
            <a:r>
              <a:rPr lang="en-US" sz="2400" dirty="0"/>
              <a:t>Engage students in exploring real-world issues and solving authentic problems using digital tools and resources.</a:t>
            </a:r>
          </a:p>
          <a:p>
            <a:endParaRPr lang="en-US" sz="2400" dirty="0"/>
          </a:p>
          <a:p>
            <a:pPr marL="342900" indent="-342900">
              <a:buFont typeface="Wingdings" panose="05000000000000000000" pitchFamily="2" charset="2"/>
              <a:buChar char="Ø"/>
            </a:pPr>
            <a:r>
              <a:rPr lang="en-US" sz="2400" dirty="0"/>
              <a:t>Promote student reflecting using collaborative tools to reveal and clarify students’ conceptual understanding and thinking, planning, and creative processes.</a:t>
            </a:r>
          </a:p>
          <a:p>
            <a:endParaRPr lang="en-US" sz="2400" dirty="0"/>
          </a:p>
          <a:p>
            <a:pPr marL="342900" indent="-342900">
              <a:buFont typeface="Wingdings" panose="05000000000000000000" pitchFamily="2" charset="2"/>
              <a:buChar char="Ø"/>
            </a:pPr>
            <a:r>
              <a:rPr lang="en-US" sz="2400" dirty="0"/>
              <a:t>Model collaborative knowledge construction by engaging in learning with students,  colleagues, and others in face-to-face and virtual environments.</a:t>
            </a:r>
          </a:p>
        </p:txBody>
      </p:sp>
      <p:pic>
        <p:nvPicPr>
          <p:cNvPr id="5" name="Picture 4"/>
          <p:cNvPicPr>
            <a:picLocks noChangeAspect="1"/>
          </p:cNvPicPr>
          <p:nvPr/>
        </p:nvPicPr>
        <p:blipFill>
          <a:blip r:embed="rId2"/>
          <a:stretch>
            <a:fillRect/>
          </a:stretch>
        </p:blipFill>
        <p:spPr>
          <a:xfrm>
            <a:off x="7911451" y="1666361"/>
            <a:ext cx="3962497" cy="3946648"/>
          </a:xfrm>
          <a:prstGeom prst="rect">
            <a:avLst/>
          </a:prstGeom>
        </p:spPr>
      </p:pic>
    </p:spTree>
    <p:extLst>
      <p:ext uri="{BB962C8B-B14F-4D97-AF65-F5344CB8AC3E}">
        <p14:creationId xmlns:p14="http://schemas.microsoft.com/office/powerpoint/2010/main" val="3211292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548" y="384313"/>
            <a:ext cx="11052312" cy="1077218"/>
          </a:xfrm>
          <a:prstGeom prst="rect">
            <a:avLst/>
          </a:prstGeom>
          <a:noFill/>
        </p:spPr>
        <p:txBody>
          <a:bodyPr wrap="square" rtlCol="0">
            <a:spAutoFit/>
          </a:bodyPr>
          <a:lstStyle/>
          <a:p>
            <a:r>
              <a:rPr lang="en-US" sz="3200" b="1" u="sng" dirty="0"/>
              <a:t>STANDARD TWO: Design and Develop Digital Age Learning Experiences and Assessments</a:t>
            </a:r>
          </a:p>
        </p:txBody>
      </p:sp>
      <p:sp>
        <p:nvSpPr>
          <p:cNvPr id="3" name="TextBox 2"/>
          <p:cNvSpPr txBox="1"/>
          <p:nvPr/>
        </p:nvSpPr>
        <p:spPr>
          <a:xfrm>
            <a:off x="145775" y="1766331"/>
            <a:ext cx="11688417" cy="5262979"/>
          </a:xfrm>
          <a:prstGeom prst="rect">
            <a:avLst/>
          </a:prstGeom>
          <a:noFill/>
        </p:spPr>
        <p:txBody>
          <a:bodyPr wrap="square" rtlCol="0">
            <a:spAutoFit/>
          </a:bodyPr>
          <a:lstStyle/>
          <a:p>
            <a:pPr marL="285750" indent="-285750">
              <a:buFont typeface="Wingdings" panose="05000000000000000000" pitchFamily="2" charset="2"/>
              <a:buChar char="Ø"/>
            </a:pPr>
            <a:r>
              <a:rPr lang="en-US" sz="2400" dirty="0"/>
              <a:t>Design or adapt relevant learning experiences that incorporate digital tools and resources to promote student learning and creativity.</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Develop technology-enriched learning environments that enable all students to pursue their individual curiosities and become active participants in setting their own educational goals, managing their own learning, and assessing their own progress.</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Customize and personalize learning activities to address students‘ diverse learning styles, working strategies, and abilities using digital tools and resources.</a:t>
            </a:r>
          </a:p>
          <a:p>
            <a:pPr marL="285750" indent="-285750">
              <a:buFont typeface="Wingdings" panose="05000000000000000000" pitchFamily="2" charset="2"/>
              <a:buChar char="Ø"/>
            </a:pPr>
            <a:endParaRPr lang="en-US" sz="2400" dirty="0"/>
          </a:p>
          <a:p>
            <a:pPr marL="285750" indent="-285750">
              <a:buFont typeface="Wingdings" panose="05000000000000000000" pitchFamily="2" charset="2"/>
              <a:buChar char="Ø"/>
            </a:pPr>
            <a:r>
              <a:rPr lang="en-US" sz="2400" dirty="0"/>
              <a:t>Provide students with multiple and varied formative and summative assessments aligned with content and technology standards, and use resulting data to inform learning and teaching.</a:t>
            </a:r>
          </a:p>
          <a:p>
            <a:pPr marL="285750" indent="-285750">
              <a:buFont typeface="Wingdings" panose="05000000000000000000" pitchFamily="2" charset="2"/>
              <a:buChar char="Ø"/>
            </a:pPr>
            <a:endParaRPr lang="en-US" sz="2400" dirty="0"/>
          </a:p>
        </p:txBody>
      </p:sp>
    </p:spTree>
    <p:extLst>
      <p:ext uri="{BB962C8B-B14F-4D97-AF65-F5344CB8AC3E}">
        <p14:creationId xmlns:p14="http://schemas.microsoft.com/office/powerpoint/2010/main" val="854989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774" y="265043"/>
            <a:ext cx="11741425" cy="646331"/>
          </a:xfrm>
          <a:prstGeom prst="rect">
            <a:avLst/>
          </a:prstGeom>
          <a:noFill/>
        </p:spPr>
        <p:txBody>
          <a:bodyPr wrap="square" rtlCol="0">
            <a:spAutoFit/>
          </a:bodyPr>
          <a:lstStyle/>
          <a:p>
            <a:r>
              <a:rPr lang="en-US" sz="3600" b="1" u="sng" dirty="0"/>
              <a:t>STANDARD THREE: Model Digital Age Work and Learning</a:t>
            </a:r>
          </a:p>
        </p:txBody>
      </p:sp>
      <p:sp>
        <p:nvSpPr>
          <p:cNvPr id="3" name="TextBox 2"/>
          <p:cNvSpPr txBox="1"/>
          <p:nvPr/>
        </p:nvSpPr>
        <p:spPr>
          <a:xfrm>
            <a:off x="83732" y="1071797"/>
            <a:ext cx="8666922" cy="5678478"/>
          </a:xfrm>
          <a:prstGeom prst="rect">
            <a:avLst/>
          </a:prstGeom>
          <a:noFill/>
        </p:spPr>
        <p:txBody>
          <a:bodyPr wrap="square" rtlCol="0">
            <a:spAutoFit/>
          </a:bodyPr>
          <a:lstStyle/>
          <a:p>
            <a:pPr marL="457200" indent="-457200">
              <a:buFont typeface="Wingdings" panose="05000000000000000000" pitchFamily="2" charset="2"/>
              <a:buChar char="Ø"/>
            </a:pPr>
            <a:r>
              <a:rPr lang="en-US" sz="2400" dirty="0"/>
              <a:t>Demonstrate fluency in technology systems and the transfer </a:t>
            </a:r>
          </a:p>
          <a:p>
            <a:r>
              <a:rPr lang="en-US" sz="2400" dirty="0"/>
              <a:t>        of current knowledge to new technologies and situations.</a:t>
            </a:r>
          </a:p>
          <a:p>
            <a:endParaRPr lang="en-US" sz="2800" dirty="0"/>
          </a:p>
          <a:p>
            <a:endParaRPr lang="en-US" sz="500" dirty="0"/>
          </a:p>
          <a:p>
            <a:pPr marL="457200" indent="-457200">
              <a:buFont typeface="Wingdings" panose="05000000000000000000" pitchFamily="2" charset="2"/>
              <a:buChar char="Ø"/>
            </a:pPr>
            <a:r>
              <a:rPr lang="en-US" sz="2400" dirty="0"/>
              <a:t>Collaborate with students, peers, parents, and community members using digital tools and resources to support student success and innovation.</a:t>
            </a:r>
          </a:p>
          <a:p>
            <a:endParaRPr lang="en-US" sz="2800" dirty="0"/>
          </a:p>
          <a:p>
            <a:endParaRPr lang="en-US" sz="500" dirty="0"/>
          </a:p>
          <a:p>
            <a:pPr marL="457200" indent="-457200">
              <a:buFont typeface="Wingdings" panose="05000000000000000000" pitchFamily="2" charset="2"/>
              <a:buChar char="Ø"/>
            </a:pPr>
            <a:r>
              <a:rPr lang="en-US" sz="2400" dirty="0"/>
              <a:t>Communicate relevant information and ideas effectively to students, parents, and peers using a variety of digital age media and formats.</a:t>
            </a:r>
          </a:p>
          <a:p>
            <a:endParaRPr lang="en-US" sz="2800" dirty="0"/>
          </a:p>
          <a:p>
            <a:pPr marL="457200" indent="-457200">
              <a:buFont typeface="Wingdings" panose="05000000000000000000" pitchFamily="2" charset="2"/>
              <a:buChar char="Ø"/>
            </a:pPr>
            <a:endParaRPr lang="en-US" sz="500" dirty="0"/>
          </a:p>
          <a:p>
            <a:pPr marL="457200" indent="-457200">
              <a:buFont typeface="Wingdings" panose="05000000000000000000" pitchFamily="2" charset="2"/>
              <a:buChar char="Ø"/>
            </a:pPr>
            <a:r>
              <a:rPr lang="en-US" sz="2400" dirty="0"/>
              <a:t>Model and facilitate effective use of current and emerging digital tools to locate, analyze, and evaluate, and use information resources to support research and learning.</a:t>
            </a:r>
          </a:p>
        </p:txBody>
      </p:sp>
      <p:pic>
        <p:nvPicPr>
          <p:cNvPr id="5" name="Picture 4"/>
          <p:cNvPicPr>
            <a:picLocks noChangeAspect="1"/>
          </p:cNvPicPr>
          <p:nvPr/>
        </p:nvPicPr>
        <p:blipFill>
          <a:blip r:embed="rId2"/>
          <a:stretch>
            <a:fillRect/>
          </a:stretch>
        </p:blipFill>
        <p:spPr>
          <a:xfrm>
            <a:off x="8722244" y="1575582"/>
            <a:ext cx="3164955" cy="4670473"/>
          </a:xfrm>
          <a:prstGeom prst="rect">
            <a:avLst/>
          </a:prstGeom>
        </p:spPr>
      </p:pic>
    </p:spTree>
    <p:extLst>
      <p:ext uri="{BB962C8B-B14F-4D97-AF65-F5344CB8AC3E}">
        <p14:creationId xmlns:p14="http://schemas.microsoft.com/office/powerpoint/2010/main" val="1532391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774" y="0"/>
            <a:ext cx="11760591" cy="1200329"/>
          </a:xfrm>
          <a:prstGeom prst="rect">
            <a:avLst/>
          </a:prstGeom>
          <a:noFill/>
        </p:spPr>
        <p:txBody>
          <a:bodyPr wrap="square" rtlCol="0">
            <a:spAutoFit/>
          </a:bodyPr>
          <a:lstStyle/>
          <a:p>
            <a:r>
              <a:rPr lang="en-US" sz="3600" b="1" u="sng" dirty="0"/>
              <a:t>STANDARD FOUR: Promote and Model Digital </a:t>
            </a:r>
            <a:r>
              <a:rPr lang="en-US" sz="3600" b="1" u="sng" dirty="0" err="1"/>
              <a:t>Citzenship</a:t>
            </a:r>
            <a:r>
              <a:rPr lang="en-US" sz="3600" b="1" u="sng" dirty="0"/>
              <a:t> and </a:t>
            </a:r>
            <a:r>
              <a:rPr lang="en-US" sz="3600" b="1" u="sng" dirty="0" err="1"/>
              <a:t>Repsonsibility</a:t>
            </a:r>
            <a:endParaRPr lang="en-US" sz="3600" b="1" u="sng" dirty="0"/>
          </a:p>
        </p:txBody>
      </p:sp>
      <p:sp>
        <p:nvSpPr>
          <p:cNvPr id="3" name="TextBox 2"/>
          <p:cNvSpPr txBox="1"/>
          <p:nvPr/>
        </p:nvSpPr>
        <p:spPr>
          <a:xfrm>
            <a:off x="0" y="1285875"/>
            <a:ext cx="8786191" cy="5170646"/>
          </a:xfrm>
          <a:prstGeom prst="rect">
            <a:avLst/>
          </a:prstGeom>
          <a:noFill/>
        </p:spPr>
        <p:txBody>
          <a:bodyPr wrap="square" rtlCol="0">
            <a:spAutoFit/>
          </a:bodyPr>
          <a:lstStyle/>
          <a:p>
            <a:pPr marL="342900" indent="-342900">
              <a:buFont typeface="Wingdings" panose="05000000000000000000" pitchFamily="2" charset="2"/>
              <a:buChar char="Ø"/>
            </a:pPr>
            <a:r>
              <a:rPr lang="en-US" sz="2400" dirty="0"/>
              <a:t>Advocate, model, and teach safe, legal, and ethical use of digital information and technology, including respect for copyright, intellectual property, and the appropriate documentation of sources.</a:t>
            </a:r>
          </a:p>
          <a:p>
            <a:pPr marL="342900" indent="-342900">
              <a:buFont typeface="Wingdings" panose="05000000000000000000" pitchFamily="2" charset="2"/>
              <a:buChar char="Ø"/>
            </a:pPr>
            <a:endParaRPr lang="en-US" sz="1400" dirty="0"/>
          </a:p>
          <a:p>
            <a:pPr marL="342900" indent="-342900">
              <a:buFont typeface="Wingdings" panose="05000000000000000000" pitchFamily="2" charset="2"/>
              <a:buChar char="Ø"/>
            </a:pPr>
            <a:r>
              <a:rPr lang="en-US" sz="2400" dirty="0"/>
              <a:t>Address the diverse needs of all learners by using learner-centered </a:t>
            </a:r>
            <a:r>
              <a:rPr lang="en-US" sz="2400" dirty="0" err="1"/>
              <a:t>startegies</a:t>
            </a:r>
            <a:r>
              <a:rPr lang="en-US" sz="2400" dirty="0"/>
              <a:t> providing equitable access to appropriate digital tools and resources.</a:t>
            </a:r>
          </a:p>
          <a:p>
            <a:pPr marL="342900" indent="-342900">
              <a:buFont typeface="Wingdings" panose="05000000000000000000" pitchFamily="2" charset="2"/>
              <a:buChar char="Ø"/>
            </a:pPr>
            <a:endParaRPr lang="en-US" sz="1400" dirty="0"/>
          </a:p>
          <a:p>
            <a:pPr marL="342900" indent="-342900">
              <a:buFont typeface="Wingdings" panose="05000000000000000000" pitchFamily="2" charset="2"/>
              <a:buChar char="Ø"/>
            </a:pPr>
            <a:r>
              <a:rPr lang="en-US" sz="2400" dirty="0"/>
              <a:t>Promote model digital etiquette and responsible social interactions related to the use of technology and information.</a:t>
            </a:r>
          </a:p>
          <a:p>
            <a:pPr marL="342900" indent="-342900">
              <a:buFont typeface="Wingdings" panose="05000000000000000000" pitchFamily="2" charset="2"/>
              <a:buChar char="Ø"/>
            </a:pPr>
            <a:endParaRPr lang="en-US" sz="1400" dirty="0"/>
          </a:p>
          <a:p>
            <a:pPr marL="342900" indent="-342900">
              <a:buFont typeface="Wingdings" panose="05000000000000000000" pitchFamily="2" charset="2"/>
              <a:buChar char="Ø"/>
            </a:pPr>
            <a:r>
              <a:rPr lang="en-US" sz="2400" dirty="0"/>
              <a:t>Develop and model cultural understanding and global awareness by engaging with colleagues and students of other cultures using digital age communication and collaboration tools.</a:t>
            </a:r>
          </a:p>
        </p:txBody>
      </p:sp>
      <p:pic>
        <p:nvPicPr>
          <p:cNvPr id="4" name="Picture 3"/>
          <p:cNvPicPr>
            <a:picLocks noChangeAspect="1"/>
          </p:cNvPicPr>
          <p:nvPr/>
        </p:nvPicPr>
        <p:blipFill>
          <a:blip r:embed="rId2"/>
          <a:stretch>
            <a:fillRect/>
          </a:stretch>
        </p:blipFill>
        <p:spPr>
          <a:xfrm>
            <a:off x="8637562" y="1468480"/>
            <a:ext cx="3409479" cy="4805436"/>
          </a:xfrm>
          <a:prstGeom prst="rect">
            <a:avLst/>
          </a:prstGeom>
        </p:spPr>
      </p:pic>
    </p:spTree>
    <p:extLst>
      <p:ext uri="{BB962C8B-B14F-4D97-AF65-F5344CB8AC3E}">
        <p14:creationId xmlns:p14="http://schemas.microsoft.com/office/powerpoint/2010/main" val="2119920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0488" y="306024"/>
            <a:ext cx="11141613" cy="1200329"/>
          </a:xfrm>
          <a:prstGeom prst="rect">
            <a:avLst/>
          </a:prstGeom>
          <a:noFill/>
        </p:spPr>
        <p:txBody>
          <a:bodyPr wrap="square" rtlCol="0">
            <a:spAutoFit/>
          </a:bodyPr>
          <a:lstStyle/>
          <a:p>
            <a:r>
              <a:rPr lang="en-US" sz="3600" b="1" u="sng" dirty="0"/>
              <a:t>STANDARD FIVE: Engage in Professional Growth and Leadership</a:t>
            </a:r>
          </a:p>
        </p:txBody>
      </p:sp>
      <p:sp>
        <p:nvSpPr>
          <p:cNvPr id="3" name="TextBox 2"/>
          <p:cNvSpPr txBox="1"/>
          <p:nvPr/>
        </p:nvSpPr>
        <p:spPr>
          <a:xfrm>
            <a:off x="0" y="1672798"/>
            <a:ext cx="8613913" cy="5509200"/>
          </a:xfrm>
          <a:prstGeom prst="rect">
            <a:avLst/>
          </a:prstGeom>
          <a:noFill/>
        </p:spPr>
        <p:txBody>
          <a:bodyPr wrap="square" rtlCol="0">
            <a:spAutoFit/>
          </a:bodyPr>
          <a:lstStyle/>
          <a:p>
            <a:pPr marL="342900" indent="-342900">
              <a:buFont typeface="Wingdings" panose="05000000000000000000" pitchFamily="2" charset="2"/>
              <a:buChar char="Ø"/>
            </a:pPr>
            <a:r>
              <a:rPr lang="en-US" sz="2400" dirty="0"/>
              <a:t>Participate in local and global learning communities to explore creative applications of technology to improve student learning.</a:t>
            </a:r>
          </a:p>
          <a:p>
            <a:pPr marL="342900" indent="-342900">
              <a:buFont typeface="Wingdings" panose="05000000000000000000" pitchFamily="2" charset="2"/>
              <a:buChar char="Ø"/>
            </a:pPr>
            <a:endParaRPr lang="en-US" sz="1000" dirty="0"/>
          </a:p>
          <a:p>
            <a:pPr marL="342900" indent="-342900">
              <a:buFont typeface="Wingdings" panose="05000000000000000000" pitchFamily="2" charset="2"/>
              <a:buChar char="Ø"/>
            </a:pPr>
            <a:r>
              <a:rPr lang="en-US" sz="2400" dirty="0"/>
              <a:t>Exhibit leadership by demonstrating a vision of technology infusion, participating in shared decision making and community building, and developing the leadership and technology skills of others.</a:t>
            </a:r>
          </a:p>
          <a:p>
            <a:pPr marL="342900" indent="-342900">
              <a:buFont typeface="Wingdings" panose="05000000000000000000" pitchFamily="2" charset="2"/>
              <a:buChar char="Ø"/>
            </a:pPr>
            <a:endParaRPr lang="en-US" sz="1000" dirty="0"/>
          </a:p>
          <a:p>
            <a:pPr marL="342900" indent="-342900">
              <a:buFont typeface="Wingdings" panose="05000000000000000000" pitchFamily="2" charset="2"/>
              <a:buChar char="Ø"/>
            </a:pPr>
            <a:r>
              <a:rPr lang="en-US" sz="2400" dirty="0"/>
              <a:t>Evaluate and reflect on current research and professional practice on a regular basis to make effective use of existing and emerging digital tools and resources in support of student learning.</a:t>
            </a:r>
          </a:p>
          <a:p>
            <a:pPr marL="342900" indent="-342900">
              <a:buFont typeface="Wingdings" panose="05000000000000000000" pitchFamily="2" charset="2"/>
              <a:buChar char="Ø"/>
            </a:pPr>
            <a:endParaRPr lang="en-US" sz="1000" dirty="0"/>
          </a:p>
          <a:p>
            <a:pPr marL="342900" indent="-342900">
              <a:buFont typeface="Wingdings" panose="05000000000000000000" pitchFamily="2" charset="2"/>
              <a:buChar char="Ø"/>
            </a:pPr>
            <a:r>
              <a:rPr lang="en-US" sz="2400" dirty="0"/>
              <a:t>Contribute to the effectiveness, vitality, and self-renewal of the teaching profession and of their school and community.</a:t>
            </a:r>
          </a:p>
          <a:p>
            <a:pPr marL="342900" indent="-342900">
              <a:buFont typeface="Wingdings" panose="05000000000000000000" pitchFamily="2" charset="2"/>
              <a:buChar char="Ø"/>
            </a:pPr>
            <a:endParaRPr lang="en-US" sz="1000" dirty="0"/>
          </a:p>
          <a:p>
            <a:pPr marL="342900" indent="-342900">
              <a:buFont typeface="Wingdings" panose="05000000000000000000" pitchFamily="2" charset="2"/>
              <a:buChar char="Ø"/>
            </a:pPr>
            <a:endParaRPr lang="en-US" sz="2400" dirty="0"/>
          </a:p>
        </p:txBody>
      </p:sp>
      <p:pic>
        <p:nvPicPr>
          <p:cNvPr id="4" name="Picture 3"/>
          <p:cNvPicPr>
            <a:picLocks noChangeAspect="1"/>
          </p:cNvPicPr>
          <p:nvPr/>
        </p:nvPicPr>
        <p:blipFill>
          <a:blip r:embed="rId2"/>
          <a:stretch>
            <a:fillRect/>
          </a:stretch>
        </p:blipFill>
        <p:spPr>
          <a:xfrm>
            <a:off x="8473236" y="1672798"/>
            <a:ext cx="3399692" cy="4123092"/>
          </a:xfrm>
          <a:prstGeom prst="rect">
            <a:avLst/>
          </a:prstGeom>
        </p:spPr>
      </p:pic>
    </p:spTree>
    <p:extLst>
      <p:ext uri="{BB962C8B-B14F-4D97-AF65-F5344CB8AC3E}">
        <p14:creationId xmlns:p14="http://schemas.microsoft.com/office/powerpoint/2010/main" val="3352360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94922" y="331304"/>
            <a:ext cx="6453809" cy="707886"/>
          </a:xfrm>
          <a:prstGeom prst="rect">
            <a:avLst/>
          </a:prstGeom>
          <a:noFill/>
        </p:spPr>
        <p:txBody>
          <a:bodyPr wrap="square" rtlCol="0">
            <a:spAutoFit/>
          </a:bodyPr>
          <a:lstStyle/>
          <a:p>
            <a:r>
              <a:rPr lang="en-US" sz="4000" b="1" u="sng" dirty="0"/>
              <a:t>REFERENCES</a:t>
            </a:r>
          </a:p>
        </p:txBody>
      </p:sp>
      <p:sp>
        <p:nvSpPr>
          <p:cNvPr id="4" name="TextBox 3"/>
          <p:cNvSpPr txBox="1"/>
          <p:nvPr/>
        </p:nvSpPr>
        <p:spPr>
          <a:xfrm>
            <a:off x="464234" y="1322274"/>
            <a:ext cx="11277599" cy="2308324"/>
          </a:xfrm>
          <a:prstGeom prst="rect">
            <a:avLst/>
          </a:prstGeom>
          <a:noFill/>
        </p:spPr>
        <p:txBody>
          <a:bodyPr wrap="square" rtlCol="0">
            <a:spAutoFit/>
          </a:bodyPr>
          <a:lstStyle/>
          <a:p>
            <a:r>
              <a:rPr lang="en-US" sz="3600" dirty="0"/>
              <a:t>All Information Retrieved From:</a:t>
            </a:r>
          </a:p>
          <a:p>
            <a:r>
              <a:rPr lang="en-US" sz="3600" dirty="0"/>
              <a:t>www.iste.org/standards</a:t>
            </a:r>
          </a:p>
          <a:p>
            <a:r>
              <a:rPr lang="en-US" sz="3600" dirty="0"/>
              <a:t>www.ncpublicschools.org/docs/effectiveness.../standards/prof-teach-standards.pdf</a:t>
            </a:r>
            <a:endParaRPr lang="en-US" sz="3600" dirty="0"/>
          </a:p>
        </p:txBody>
      </p:sp>
      <p:pic>
        <p:nvPicPr>
          <p:cNvPr id="5" name="Picture 4"/>
          <p:cNvPicPr>
            <a:picLocks noChangeAspect="1"/>
          </p:cNvPicPr>
          <p:nvPr/>
        </p:nvPicPr>
        <p:blipFill>
          <a:blip r:embed="rId2"/>
          <a:stretch>
            <a:fillRect/>
          </a:stretch>
        </p:blipFill>
        <p:spPr>
          <a:xfrm>
            <a:off x="196947" y="4059456"/>
            <a:ext cx="11812172" cy="2318305"/>
          </a:xfrm>
          <a:prstGeom prst="rect">
            <a:avLst/>
          </a:prstGeom>
        </p:spPr>
      </p:pic>
    </p:spTree>
    <p:extLst>
      <p:ext uri="{BB962C8B-B14F-4D97-AF65-F5344CB8AC3E}">
        <p14:creationId xmlns:p14="http://schemas.microsoft.com/office/powerpoint/2010/main" val="3845293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7294" y="4869714"/>
            <a:ext cx="11873022" cy="1323439"/>
          </a:xfrm>
          <a:prstGeom prst="rect">
            <a:avLst/>
          </a:prstGeom>
          <a:noFill/>
        </p:spPr>
        <p:txBody>
          <a:bodyPr wrap="square" rtlCol="0">
            <a:spAutoFit/>
          </a:bodyPr>
          <a:lstStyle/>
          <a:p>
            <a:r>
              <a:rPr lang="en-US" sz="8000" dirty="0"/>
              <a:t>By:  Barbara Stewart</a:t>
            </a:r>
          </a:p>
        </p:txBody>
      </p:sp>
      <p:sp>
        <p:nvSpPr>
          <p:cNvPr id="4" name="TextBox 3"/>
          <p:cNvSpPr txBox="1"/>
          <p:nvPr/>
        </p:nvSpPr>
        <p:spPr>
          <a:xfrm>
            <a:off x="3629247" y="637951"/>
            <a:ext cx="7549116" cy="1323439"/>
          </a:xfrm>
          <a:prstGeom prst="rect">
            <a:avLst/>
          </a:prstGeom>
          <a:noFill/>
        </p:spPr>
        <p:txBody>
          <a:bodyPr wrap="square" rtlCol="0">
            <a:spAutoFit/>
          </a:bodyPr>
          <a:lstStyle/>
          <a:p>
            <a:r>
              <a:rPr lang="en-US" sz="8000" dirty="0">
                <a:latin typeface="Century Gothic" panose="020B0502020202020204" pitchFamily="34" charset="0"/>
              </a:rPr>
              <a:t>EDU 310</a:t>
            </a:r>
          </a:p>
        </p:txBody>
      </p:sp>
      <p:sp>
        <p:nvSpPr>
          <p:cNvPr id="5" name="TextBox 4"/>
          <p:cNvSpPr txBox="1"/>
          <p:nvPr/>
        </p:nvSpPr>
        <p:spPr>
          <a:xfrm>
            <a:off x="212651" y="2692277"/>
            <a:ext cx="11787963" cy="1446550"/>
          </a:xfrm>
          <a:prstGeom prst="rect">
            <a:avLst/>
          </a:prstGeom>
          <a:noFill/>
        </p:spPr>
        <p:txBody>
          <a:bodyPr wrap="square" rtlCol="0">
            <a:spAutoFit/>
          </a:bodyPr>
          <a:lstStyle/>
          <a:p>
            <a:r>
              <a:rPr lang="en-US" sz="8800" dirty="0"/>
              <a:t>Technology in Education</a:t>
            </a:r>
          </a:p>
        </p:txBody>
      </p:sp>
    </p:spTree>
    <p:extLst>
      <p:ext uri="{BB962C8B-B14F-4D97-AF65-F5344CB8AC3E}">
        <p14:creationId xmlns:p14="http://schemas.microsoft.com/office/powerpoint/2010/main" val="29975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
            <a:ext cx="12191999" cy="6858000"/>
          </a:xfrm>
          <a:prstGeom prst="rect">
            <a:avLst/>
          </a:prstGeom>
        </p:spPr>
      </p:pic>
    </p:spTree>
    <p:extLst>
      <p:ext uri="{BB962C8B-B14F-4D97-AF65-F5344CB8AC3E}">
        <p14:creationId xmlns:p14="http://schemas.microsoft.com/office/powerpoint/2010/main" val="1299942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4557" y="0"/>
            <a:ext cx="12085983" cy="1015663"/>
          </a:xfrm>
          <a:prstGeom prst="rect">
            <a:avLst/>
          </a:prstGeom>
          <a:noFill/>
        </p:spPr>
        <p:txBody>
          <a:bodyPr wrap="square" rtlCol="0">
            <a:spAutoFit/>
          </a:bodyPr>
          <a:lstStyle/>
          <a:p>
            <a:pPr lvl="0"/>
            <a:r>
              <a:rPr lang="en-US" sz="3000" b="1" u="sng" dirty="0">
                <a:solidFill>
                  <a:prstClr val="white"/>
                </a:solidFill>
                <a:latin typeface="Century Gothic" panose="020B0502020202020204"/>
              </a:rPr>
              <a:t>Why Do We Have the North Carolina Professional Teaching Standards?</a:t>
            </a:r>
          </a:p>
        </p:txBody>
      </p:sp>
      <p:sp>
        <p:nvSpPr>
          <p:cNvPr id="3" name="TextBox 2"/>
          <p:cNvSpPr txBox="1"/>
          <p:nvPr/>
        </p:nvSpPr>
        <p:spPr>
          <a:xfrm>
            <a:off x="119270" y="1164134"/>
            <a:ext cx="12191999" cy="5693866"/>
          </a:xfrm>
          <a:prstGeom prst="rect">
            <a:avLst/>
          </a:prstGeom>
          <a:noFill/>
        </p:spPr>
        <p:txBody>
          <a:bodyPr wrap="square" rtlCol="0">
            <a:spAutoFit/>
          </a:bodyPr>
          <a:lstStyle/>
          <a:p>
            <a:pPr marL="457200" lvl="0" indent="-457200">
              <a:buFont typeface="Wingdings" panose="05000000000000000000" pitchFamily="2" charset="2"/>
              <a:buChar char="Ø"/>
            </a:pPr>
            <a:r>
              <a:rPr lang="en-US" sz="2600" dirty="0">
                <a:solidFill>
                  <a:prstClr val="white"/>
                </a:solidFill>
                <a:latin typeface="Century Gothic" panose="020B0502020202020204"/>
              </a:rPr>
              <a:t>The North Carolina State Board of Education and the North Carolina Professional Teaching Standards Commissions made standards that were the basis for teacher preparation, teacher evaluation, and professional development. </a:t>
            </a:r>
          </a:p>
          <a:p>
            <a:pPr marL="457200" lvl="0" indent="-457200">
              <a:buFont typeface="Wingdings" panose="05000000000000000000" pitchFamily="2" charset="2"/>
              <a:buChar char="Ø"/>
            </a:pPr>
            <a:endParaRPr lang="en-US" sz="2600" dirty="0">
              <a:solidFill>
                <a:prstClr val="white"/>
              </a:solidFill>
              <a:latin typeface="Century Gothic" panose="020B0502020202020204"/>
            </a:endParaRPr>
          </a:p>
          <a:p>
            <a:pPr marL="457200" lvl="0" indent="-457200">
              <a:buFont typeface="Wingdings" panose="05000000000000000000" pitchFamily="2" charset="2"/>
              <a:buChar char="Ø"/>
            </a:pPr>
            <a:r>
              <a:rPr lang="en-US" sz="2600" dirty="0">
                <a:solidFill>
                  <a:prstClr val="white"/>
                </a:solidFill>
                <a:latin typeface="Century Gothic" panose="020B0502020202020204"/>
              </a:rPr>
              <a:t>The mission of the North Carolina State Board of Education is that every public school student will graduate from high school globally competitive for work and college and prepared for life in the 21</a:t>
            </a:r>
            <a:r>
              <a:rPr lang="en-US" sz="2600" baseline="30000" dirty="0">
                <a:solidFill>
                  <a:prstClr val="white"/>
                </a:solidFill>
                <a:latin typeface="Century Gothic" panose="020B0502020202020204"/>
              </a:rPr>
              <a:t>st</a:t>
            </a:r>
            <a:r>
              <a:rPr lang="en-US" sz="2600" dirty="0">
                <a:solidFill>
                  <a:prstClr val="white"/>
                </a:solidFill>
                <a:latin typeface="Century Gothic" panose="020B0502020202020204"/>
              </a:rPr>
              <a:t> century.</a:t>
            </a:r>
          </a:p>
          <a:p>
            <a:pPr marL="457200" lvl="0" indent="-457200">
              <a:buFont typeface="Wingdings" panose="05000000000000000000" pitchFamily="2" charset="2"/>
              <a:buChar char="Ø"/>
            </a:pPr>
            <a:endParaRPr lang="en-US" sz="2600" dirty="0">
              <a:solidFill>
                <a:prstClr val="white"/>
              </a:solidFill>
              <a:latin typeface="Century Gothic" panose="020B0502020202020204"/>
            </a:endParaRPr>
          </a:p>
          <a:p>
            <a:pPr marL="457200" lvl="0" indent="-457200">
              <a:buFont typeface="Wingdings" panose="05000000000000000000" pitchFamily="2" charset="2"/>
              <a:buChar char="Ø"/>
            </a:pPr>
            <a:r>
              <a:rPr lang="en-US" sz="2600" dirty="0">
                <a:solidFill>
                  <a:prstClr val="white"/>
                </a:solidFill>
                <a:latin typeface="Century Gothic" panose="020B0502020202020204"/>
              </a:rPr>
              <a:t> Teachers will use the standards in order to help their students learn 21</a:t>
            </a:r>
            <a:r>
              <a:rPr lang="en-US" sz="2600" baseline="30000" dirty="0">
                <a:solidFill>
                  <a:prstClr val="white"/>
                </a:solidFill>
                <a:latin typeface="Century Gothic" panose="020B0502020202020204"/>
              </a:rPr>
              <a:t>st</a:t>
            </a:r>
            <a:r>
              <a:rPr lang="en-US" sz="2600" dirty="0">
                <a:solidFill>
                  <a:prstClr val="white"/>
                </a:solidFill>
                <a:latin typeface="Century Gothic" panose="020B0502020202020204"/>
              </a:rPr>
              <a:t> century content and master skills they will need when they graduate from high school and enroll in higher education, the workforce, or the military.</a:t>
            </a:r>
          </a:p>
        </p:txBody>
      </p:sp>
    </p:spTree>
    <p:extLst>
      <p:ext uri="{BB962C8B-B14F-4D97-AF65-F5344CB8AC3E}">
        <p14:creationId xmlns:p14="http://schemas.microsoft.com/office/powerpoint/2010/main" val="1219800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58115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5861" y="418305"/>
            <a:ext cx="10296939" cy="646331"/>
          </a:xfrm>
          <a:prstGeom prst="rect">
            <a:avLst/>
          </a:prstGeom>
          <a:noFill/>
        </p:spPr>
        <p:txBody>
          <a:bodyPr wrap="square" rtlCol="0">
            <a:spAutoFit/>
          </a:bodyPr>
          <a:lstStyle/>
          <a:p>
            <a:r>
              <a:rPr lang="en-US" sz="3600" dirty="0"/>
              <a:t> </a:t>
            </a:r>
            <a:r>
              <a:rPr lang="en-US" sz="3600" u="sng" dirty="0"/>
              <a:t>STANDARD ONE: Teachers Demonstrate Leadership</a:t>
            </a:r>
          </a:p>
        </p:txBody>
      </p:sp>
      <p:sp>
        <p:nvSpPr>
          <p:cNvPr id="4" name="TextBox 3"/>
          <p:cNvSpPr txBox="1"/>
          <p:nvPr/>
        </p:nvSpPr>
        <p:spPr>
          <a:xfrm>
            <a:off x="190795" y="1326136"/>
            <a:ext cx="8521148" cy="5386090"/>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r>
              <a:rPr lang="en-US" sz="3200" dirty="0"/>
              <a:t>Teachers demonstrate leadership in the school.</a:t>
            </a:r>
          </a:p>
          <a:p>
            <a:pPr marL="342900" indent="-342900">
              <a:lnSpc>
                <a:spcPct val="200000"/>
              </a:lnSpc>
              <a:buFont typeface="Wingdings" panose="05000000000000000000" pitchFamily="2" charset="2"/>
              <a:buChar char="Ø"/>
            </a:pPr>
            <a:r>
              <a:rPr lang="en-US" sz="3200" dirty="0"/>
              <a:t>Teachers lead in their classroom.         </a:t>
            </a:r>
          </a:p>
          <a:p>
            <a:pPr marL="342900" indent="-342900">
              <a:lnSpc>
                <a:spcPct val="200000"/>
              </a:lnSpc>
              <a:buFont typeface="Wingdings" panose="05000000000000000000" pitchFamily="2" charset="2"/>
              <a:buChar char="Ø"/>
            </a:pPr>
            <a:r>
              <a:rPr lang="en-US" sz="3200" dirty="0"/>
              <a:t>Teachers lead the teaching profession.</a:t>
            </a:r>
          </a:p>
          <a:p>
            <a:pPr marL="342900" indent="-342900">
              <a:lnSpc>
                <a:spcPct val="200000"/>
              </a:lnSpc>
              <a:buFont typeface="Wingdings" panose="05000000000000000000" pitchFamily="2" charset="2"/>
              <a:buChar char="Ø"/>
            </a:pPr>
            <a:r>
              <a:rPr lang="en-US" sz="3200" dirty="0"/>
              <a:t>Teachers advocate for schools and students.</a:t>
            </a:r>
          </a:p>
          <a:p>
            <a:pPr marL="342900" indent="-342900">
              <a:lnSpc>
                <a:spcPct val="200000"/>
              </a:lnSpc>
              <a:buFont typeface="Wingdings" panose="05000000000000000000" pitchFamily="2" charset="2"/>
              <a:buChar char="Ø"/>
            </a:pPr>
            <a:r>
              <a:rPr lang="en-US" sz="3200" dirty="0"/>
              <a:t>Teachers demonstrate high ethical standards.</a:t>
            </a:r>
          </a:p>
          <a:p>
            <a:endParaRPr lang="en-US" sz="2400" dirty="0"/>
          </a:p>
        </p:txBody>
      </p:sp>
      <p:pic>
        <p:nvPicPr>
          <p:cNvPr id="6" name="Picture 5"/>
          <p:cNvPicPr>
            <a:picLocks noChangeAspect="1"/>
          </p:cNvPicPr>
          <p:nvPr/>
        </p:nvPicPr>
        <p:blipFill>
          <a:blip r:embed="rId2"/>
          <a:stretch>
            <a:fillRect/>
          </a:stretch>
        </p:blipFill>
        <p:spPr>
          <a:xfrm>
            <a:off x="8293139" y="2446658"/>
            <a:ext cx="3527799" cy="3442364"/>
          </a:xfrm>
          <a:prstGeom prst="rect">
            <a:avLst/>
          </a:prstGeom>
        </p:spPr>
      </p:pic>
    </p:spTree>
    <p:extLst>
      <p:ext uri="{BB962C8B-B14F-4D97-AF65-F5344CB8AC3E}">
        <p14:creationId xmlns:p14="http://schemas.microsoft.com/office/powerpoint/2010/main" val="3249570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0174" y="265043"/>
            <a:ext cx="10005391" cy="1200329"/>
          </a:xfrm>
          <a:prstGeom prst="rect">
            <a:avLst/>
          </a:prstGeom>
          <a:noFill/>
        </p:spPr>
        <p:txBody>
          <a:bodyPr wrap="square" rtlCol="0">
            <a:spAutoFit/>
          </a:bodyPr>
          <a:lstStyle/>
          <a:p>
            <a:r>
              <a:rPr lang="en-US" sz="3600" u="sng" dirty="0"/>
              <a:t>STANDARD TWO: Teachers Establish a Respectful Environment for a Diverse Population of Students</a:t>
            </a:r>
          </a:p>
        </p:txBody>
      </p:sp>
      <p:sp>
        <p:nvSpPr>
          <p:cNvPr id="4" name="TextBox 3"/>
          <p:cNvSpPr txBox="1"/>
          <p:nvPr/>
        </p:nvSpPr>
        <p:spPr>
          <a:xfrm>
            <a:off x="132522" y="1446501"/>
            <a:ext cx="8335617" cy="6255559"/>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Teachers provide an environment in which each child has a positive, nurturing relationship with caring adults.</a:t>
            </a:r>
          </a:p>
          <a:p>
            <a:endParaRPr lang="en-US" sz="1100" dirty="0"/>
          </a:p>
          <a:p>
            <a:pPr marL="457200" indent="-457200">
              <a:lnSpc>
                <a:spcPct val="150000"/>
              </a:lnSpc>
              <a:buFont typeface="Wingdings" panose="05000000000000000000" pitchFamily="2" charset="2"/>
              <a:buChar char="Ø"/>
            </a:pPr>
            <a:r>
              <a:rPr lang="en-US" sz="2800" dirty="0"/>
              <a:t>Teachers treat students as individuals</a:t>
            </a:r>
          </a:p>
          <a:p>
            <a:pPr>
              <a:lnSpc>
                <a:spcPct val="150000"/>
              </a:lnSpc>
            </a:pPr>
            <a:endParaRPr lang="en-US" sz="1000" dirty="0"/>
          </a:p>
          <a:p>
            <a:pPr marL="457200" indent="-457200">
              <a:buFont typeface="Wingdings" panose="05000000000000000000" pitchFamily="2" charset="2"/>
              <a:buChar char="Ø"/>
            </a:pPr>
            <a:r>
              <a:rPr lang="en-US" sz="2800" dirty="0"/>
              <a:t>Teachers adapt their teaching for the benefit of students with special needs.</a:t>
            </a:r>
          </a:p>
          <a:p>
            <a:endParaRPr lang="en-US" sz="1000" dirty="0"/>
          </a:p>
          <a:p>
            <a:pPr marL="457200" indent="-457200">
              <a:buFont typeface="Wingdings" panose="05000000000000000000" pitchFamily="2" charset="2"/>
              <a:buChar char="Ø"/>
            </a:pPr>
            <a:r>
              <a:rPr lang="en-US" sz="2800" dirty="0"/>
              <a:t>Teachers work collaboratively with families and significant adults in the lives of their students.</a:t>
            </a:r>
          </a:p>
          <a:p>
            <a:endParaRPr lang="en-US" sz="1050" dirty="0"/>
          </a:p>
          <a:p>
            <a:pPr marL="457200" lvl="0" indent="-457200">
              <a:buFont typeface="Wingdings" panose="05000000000000000000" pitchFamily="2" charset="2"/>
              <a:buChar char="Ø"/>
            </a:pPr>
            <a:r>
              <a:rPr lang="en-US" sz="2800" dirty="0">
                <a:solidFill>
                  <a:prstClr val="white"/>
                </a:solidFill>
              </a:rPr>
              <a:t>Teachers embrace diversity in the school community and in the world</a:t>
            </a:r>
          </a:p>
          <a:p>
            <a:endParaRPr lang="en-US" sz="2800" dirty="0"/>
          </a:p>
          <a:p>
            <a:pPr marL="457200" indent="-457200">
              <a:buFont typeface="Wingdings" panose="05000000000000000000" pitchFamily="2" charset="2"/>
              <a:buChar char="Ø"/>
            </a:pPr>
            <a:endParaRPr lang="en-US" sz="3200" dirty="0"/>
          </a:p>
        </p:txBody>
      </p:sp>
      <p:pic>
        <p:nvPicPr>
          <p:cNvPr id="6" name="Picture 5"/>
          <p:cNvPicPr>
            <a:picLocks noChangeAspect="1"/>
          </p:cNvPicPr>
          <p:nvPr/>
        </p:nvPicPr>
        <p:blipFill>
          <a:blip r:embed="rId2"/>
          <a:stretch>
            <a:fillRect/>
          </a:stretch>
        </p:blipFill>
        <p:spPr>
          <a:xfrm>
            <a:off x="8044070" y="1798779"/>
            <a:ext cx="3816626" cy="3816626"/>
          </a:xfrm>
          <a:prstGeom prst="rect">
            <a:avLst/>
          </a:prstGeom>
        </p:spPr>
      </p:pic>
    </p:spTree>
    <p:extLst>
      <p:ext uri="{BB962C8B-B14F-4D97-AF65-F5344CB8AC3E}">
        <p14:creationId xmlns:p14="http://schemas.microsoft.com/office/powerpoint/2010/main" val="3505016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1548" y="278296"/>
            <a:ext cx="11476382" cy="646331"/>
          </a:xfrm>
          <a:prstGeom prst="rect">
            <a:avLst/>
          </a:prstGeom>
          <a:noFill/>
        </p:spPr>
        <p:txBody>
          <a:bodyPr wrap="square" rtlCol="0">
            <a:spAutoFit/>
          </a:bodyPr>
          <a:lstStyle/>
          <a:p>
            <a:r>
              <a:rPr lang="en-US" sz="3600" u="sng" dirty="0"/>
              <a:t>STANDARD THREE: Teachers Know the Content They Teach</a:t>
            </a:r>
          </a:p>
        </p:txBody>
      </p:sp>
      <p:sp>
        <p:nvSpPr>
          <p:cNvPr id="5" name="TextBox 4"/>
          <p:cNvSpPr txBox="1"/>
          <p:nvPr/>
        </p:nvSpPr>
        <p:spPr>
          <a:xfrm>
            <a:off x="291548" y="1256467"/>
            <a:ext cx="7966186" cy="5601533"/>
          </a:xfrm>
          <a:prstGeom prst="rect">
            <a:avLst/>
          </a:prstGeom>
          <a:noFill/>
        </p:spPr>
        <p:txBody>
          <a:bodyPr wrap="square" rtlCol="0">
            <a:spAutoFit/>
          </a:bodyPr>
          <a:lstStyle/>
          <a:p>
            <a:pPr marL="457200" indent="-457200">
              <a:buFont typeface="Wingdings" panose="05000000000000000000" pitchFamily="2" charset="2"/>
              <a:buChar char="Ø"/>
            </a:pPr>
            <a:r>
              <a:rPr lang="en-US" sz="3000" dirty="0"/>
              <a:t>Teachers align their instruction with the </a:t>
            </a:r>
          </a:p>
          <a:p>
            <a:r>
              <a:rPr lang="en-US" sz="3000" dirty="0"/>
              <a:t>      North Carolina Standard Course of Study.</a:t>
            </a:r>
          </a:p>
          <a:p>
            <a:endParaRPr lang="en-US" sz="3000" dirty="0"/>
          </a:p>
          <a:p>
            <a:pPr marL="457200" indent="-457200">
              <a:buFont typeface="Wingdings" panose="05000000000000000000" pitchFamily="2" charset="2"/>
              <a:buChar char="Ø"/>
            </a:pPr>
            <a:r>
              <a:rPr lang="en-US" sz="3000" dirty="0"/>
              <a:t>Teachers know the content appropriate to their teaching specialty.</a:t>
            </a:r>
          </a:p>
          <a:p>
            <a:endParaRPr lang="en-US" sz="3000" dirty="0"/>
          </a:p>
          <a:p>
            <a:pPr marL="457200" indent="-457200">
              <a:buFont typeface="Wingdings" panose="05000000000000000000" pitchFamily="2" charset="2"/>
              <a:buChar char="Ø"/>
            </a:pPr>
            <a:r>
              <a:rPr lang="en-US" sz="3000" dirty="0"/>
              <a:t>Teachers recognize the interconnectedness of content areas/disciplines.</a:t>
            </a:r>
          </a:p>
          <a:p>
            <a:endParaRPr lang="en-US" sz="3000" dirty="0"/>
          </a:p>
          <a:p>
            <a:pPr marL="457200" indent="-457200">
              <a:buFont typeface="Wingdings" panose="05000000000000000000" pitchFamily="2" charset="2"/>
              <a:buChar char="Ø"/>
            </a:pPr>
            <a:r>
              <a:rPr lang="en-US" sz="3000" dirty="0"/>
              <a:t>Teachers make instruction relevant to students.</a:t>
            </a:r>
          </a:p>
          <a:p>
            <a:pPr marL="457200" indent="-457200">
              <a:buFont typeface="Wingdings" panose="05000000000000000000" pitchFamily="2" charset="2"/>
              <a:buChar char="Ø"/>
            </a:pPr>
            <a:endParaRPr lang="en-US" sz="2800" dirty="0"/>
          </a:p>
        </p:txBody>
      </p:sp>
      <p:pic>
        <p:nvPicPr>
          <p:cNvPr id="6" name="Picture 5"/>
          <p:cNvPicPr>
            <a:picLocks noChangeAspect="1"/>
          </p:cNvPicPr>
          <p:nvPr/>
        </p:nvPicPr>
        <p:blipFill>
          <a:blip r:embed="rId2"/>
          <a:stretch>
            <a:fillRect/>
          </a:stretch>
        </p:blipFill>
        <p:spPr>
          <a:xfrm>
            <a:off x="8257734" y="1623522"/>
            <a:ext cx="3716113" cy="4867421"/>
          </a:xfrm>
          <a:prstGeom prst="rect">
            <a:avLst/>
          </a:prstGeom>
        </p:spPr>
      </p:pic>
    </p:spTree>
    <p:extLst>
      <p:ext uri="{BB962C8B-B14F-4D97-AF65-F5344CB8AC3E}">
        <p14:creationId xmlns:p14="http://schemas.microsoft.com/office/powerpoint/2010/main" val="1358184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8139" y="316829"/>
            <a:ext cx="11124079" cy="1200329"/>
          </a:xfrm>
          <a:prstGeom prst="rect">
            <a:avLst/>
          </a:prstGeom>
          <a:noFill/>
        </p:spPr>
        <p:txBody>
          <a:bodyPr wrap="square" rtlCol="0">
            <a:spAutoFit/>
          </a:bodyPr>
          <a:lstStyle/>
          <a:p>
            <a:r>
              <a:rPr lang="en-US" sz="3600" u="sng" dirty="0"/>
              <a:t>STANDARD FOUR: Teachers Facilitate Learning for </a:t>
            </a:r>
          </a:p>
          <a:p>
            <a:r>
              <a:rPr lang="en-US" sz="3600" dirty="0"/>
              <a:t>                                     </a:t>
            </a:r>
            <a:r>
              <a:rPr lang="en-US" sz="3600" u="sng" dirty="0"/>
              <a:t>Their Students</a:t>
            </a:r>
          </a:p>
        </p:txBody>
      </p:sp>
      <p:sp>
        <p:nvSpPr>
          <p:cNvPr id="3" name="TextBox 2"/>
          <p:cNvSpPr txBox="1"/>
          <p:nvPr/>
        </p:nvSpPr>
        <p:spPr>
          <a:xfrm>
            <a:off x="119270" y="1676184"/>
            <a:ext cx="12192000" cy="5032147"/>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Teachers know the ways in which learning takes place, and they know the appropriate levels of intellectual, physical, social, and emotional development of their students.</a:t>
            </a:r>
          </a:p>
          <a:p>
            <a:endParaRPr lang="en-US" sz="500" dirty="0"/>
          </a:p>
          <a:p>
            <a:pPr marL="457200" indent="-457200">
              <a:buFont typeface="Wingdings" panose="05000000000000000000" pitchFamily="2" charset="2"/>
              <a:buChar char="Ø"/>
            </a:pPr>
            <a:r>
              <a:rPr lang="en-US" sz="2800" dirty="0"/>
              <a:t>Teachers plan instruction appropriate for their students.</a:t>
            </a:r>
          </a:p>
          <a:p>
            <a:endParaRPr lang="en-US" sz="500" dirty="0"/>
          </a:p>
          <a:p>
            <a:pPr marL="457200" indent="-457200">
              <a:buFont typeface="Wingdings" panose="05000000000000000000" pitchFamily="2" charset="2"/>
              <a:buChar char="Ø"/>
            </a:pPr>
            <a:r>
              <a:rPr lang="en-US" sz="2800" dirty="0"/>
              <a:t>Teachers use a variety of instructional methods.</a:t>
            </a:r>
          </a:p>
          <a:p>
            <a:endParaRPr lang="en-US" sz="800" dirty="0"/>
          </a:p>
          <a:p>
            <a:pPr marL="457200" indent="-457200">
              <a:buFont typeface="Wingdings" panose="05000000000000000000" pitchFamily="2" charset="2"/>
              <a:buChar char="Ø"/>
            </a:pPr>
            <a:r>
              <a:rPr lang="en-US" sz="2800" dirty="0"/>
              <a:t>Teachers integrate and utilize technology in their instruction.</a:t>
            </a:r>
          </a:p>
          <a:p>
            <a:endParaRPr lang="en-US" sz="500" dirty="0"/>
          </a:p>
          <a:p>
            <a:endParaRPr lang="en-US" sz="500" dirty="0"/>
          </a:p>
          <a:p>
            <a:pPr marL="457200" indent="-457200">
              <a:buFont typeface="Wingdings" panose="05000000000000000000" pitchFamily="2" charset="2"/>
              <a:buChar char="Ø"/>
            </a:pPr>
            <a:r>
              <a:rPr lang="en-US" sz="2800" dirty="0"/>
              <a:t>Teachers help students develop critical thinking and problem-solving skills.</a:t>
            </a:r>
          </a:p>
          <a:p>
            <a:endParaRPr lang="en-US" sz="300" dirty="0"/>
          </a:p>
          <a:p>
            <a:pPr marL="457200" indent="-457200">
              <a:buFont typeface="Wingdings" panose="05000000000000000000" pitchFamily="2" charset="2"/>
              <a:buChar char="Ø"/>
            </a:pPr>
            <a:r>
              <a:rPr lang="en-US" sz="2800" dirty="0"/>
              <a:t>Teachers help students work in teams and develop leadership qualities.</a:t>
            </a:r>
          </a:p>
          <a:p>
            <a:endParaRPr lang="en-US" sz="500" dirty="0"/>
          </a:p>
          <a:p>
            <a:pPr marL="457200" indent="-457200">
              <a:buFont typeface="Wingdings" panose="05000000000000000000" pitchFamily="2" charset="2"/>
              <a:buChar char="Ø"/>
            </a:pPr>
            <a:r>
              <a:rPr lang="en-US" sz="2800" dirty="0"/>
              <a:t>Teachers communicate effectively.</a:t>
            </a:r>
          </a:p>
          <a:p>
            <a:endParaRPr lang="en-US" sz="500" dirty="0"/>
          </a:p>
          <a:p>
            <a:pPr marL="457200" indent="-457200">
              <a:buFont typeface="Wingdings" panose="05000000000000000000" pitchFamily="2" charset="2"/>
              <a:buChar char="Ø"/>
            </a:pPr>
            <a:r>
              <a:rPr lang="en-US" sz="2800" dirty="0"/>
              <a:t>Teachers use a variety of methods to assess what each student has learned</a:t>
            </a:r>
          </a:p>
        </p:txBody>
      </p:sp>
    </p:spTree>
    <p:extLst>
      <p:ext uri="{BB962C8B-B14F-4D97-AF65-F5344CB8AC3E}">
        <p14:creationId xmlns:p14="http://schemas.microsoft.com/office/powerpoint/2010/main" val="2596986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0905" y="569843"/>
            <a:ext cx="10111408" cy="646331"/>
          </a:xfrm>
          <a:prstGeom prst="rect">
            <a:avLst/>
          </a:prstGeom>
          <a:noFill/>
        </p:spPr>
        <p:txBody>
          <a:bodyPr wrap="square" rtlCol="0">
            <a:spAutoFit/>
          </a:bodyPr>
          <a:lstStyle/>
          <a:p>
            <a:r>
              <a:rPr lang="en-US" sz="3600" u="sng" dirty="0"/>
              <a:t>STANDARD FIVE: Teachers Reflect on Their Practice</a:t>
            </a:r>
          </a:p>
        </p:txBody>
      </p:sp>
      <p:sp>
        <p:nvSpPr>
          <p:cNvPr id="3" name="TextBox 2"/>
          <p:cNvSpPr txBox="1"/>
          <p:nvPr/>
        </p:nvSpPr>
        <p:spPr>
          <a:xfrm>
            <a:off x="265457" y="1789042"/>
            <a:ext cx="7328452" cy="3970318"/>
          </a:xfrm>
          <a:prstGeom prst="rect">
            <a:avLst/>
          </a:prstGeom>
          <a:noFill/>
        </p:spPr>
        <p:txBody>
          <a:bodyPr wrap="square" rtlCol="0">
            <a:spAutoFit/>
          </a:bodyPr>
          <a:lstStyle/>
          <a:p>
            <a:pPr marL="457200" indent="-457200">
              <a:buFont typeface="Wingdings" panose="05000000000000000000" pitchFamily="2" charset="2"/>
              <a:buChar char="Ø"/>
            </a:pPr>
            <a:r>
              <a:rPr lang="en-US" sz="3600" dirty="0"/>
              <a:t>Teachers analyze student learning.</a:t>
            </a:r>
          </a:p>
          <a:p>
            <a:endParaRPr lang="en-US" sz="3600" dirty="0"/>
          </a:p>
          <a:p>
            <a:pPr marL="457200" indent="-457200">
              <a:buFont typeface="Wingdings" panose="05000000000000000000" pitchFamily="2" charset="2"/>
              <a:buChar char="Ø"/>
            </a:pPr>
            <a:r>
              <a:rPr lang="en-US" sz="3600" dirty="0"/>
              <a:t>Teachers link professional growth to their professional goals.</a:t>
            </a:r>
          </a:p>
          <a:p>
            <a:endParaRPr lang="en-US" sz="3600" dirty="0"/>
          </a:p>
          <a:p>
            <a:pPr marL="457200" indent="-457200">
              <a:buFont typeface="Wingdings" panose="05000000000000000000" pitchFamily="2" charset="2"/>
              <a:buChar char="Ø"/>
            </a:pPr>
            <a:r>
              <a:rPr lang="en-US" sz="3600" dirty="0"/>
              <a:t>Teachers function effectively in a complex, dynamic environment.</a:t>
            </a:r>
          </a:p>
        </p:txBody>
      </p:sp>
      <p:pic>
        <p:nvPicPr>
          <p:cNvPr id="6" name="Picture 5"/>
          <p:cNvPicPr>
            <a:picLocks noChangeAspect="1"/>
          </p:cNvPicPr>
          <p:nvPr/>
        </p:nvPicPr>
        <p:blipFill>
          <a:blip r:embed="rId2"/>
          <a:stretch>
            <a:fillRect/>
          </a:stretch>
        </p:blipFill>
        <p:spPr>
          <a:xfrm>
            <a:off x="7593909" y="1885869"/>
            <a:ext cx="4248150" cy="3776663"/>
          </a:xfrm>
          <a:prstGeom prst="rect">
            <a:avLst/>
          </a:prstGeom>
        </p:spPr>
      </p:pic>
    </p:spTree>
    <p:extLst>
      <p:ext uri="{BB962C8B-B14F-4D97-AF65-F5344CB8AC3E}">
        <p14:creationId xmlns:p14="http://schemas.microsoft.com/office/powerpoint/2010/main" val="4154782250"/>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TM04033923[[fn=Depth]]</Template>
  <TotalTime>1109</TotalTime>
  <Words>1105</Words>
  <Application>Microsoft Office PowerPoint</Application>
  <PresentationFormat>Widescreen</PresentationFormat>
  <Paragraphs>119</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Century Gothic</vt:lpstr>
      <vt:lpstr>Corbel</vt:lpstr>
      <vt:lpstr>Wingdings</vt:lpstr>
      <vt:lpstr>Depth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Barbara Stewart</dc:creator>
  <cp:lastModifiedBy>Barbara Stewart</cp:lastModifiedBy>
  <cp:revision>47</cp:revision>
  <dcterms:created xsi:type="dcterms:W3CDTF">2016-11-16T00:30:27Z</dcterms:created>
  <dcterms:modified xsi:type="dcterms:W3CDTF">2016-11-16T18:59:52Z</dcterms:modified>
</cp:coreProperties>
</file>